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71" r:id="rId14"/>
    <p:sldId id="266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36DBC2-D4AC-4385-8564-CDE133E85D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D2A0BA-C00C-47BF-BBE2-16D9E119A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Cultural Landscapes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Miss O.</a:t>
            </a:r>
          </a:p>
          <a:p>
            <a:r>
              <a:rPr lang="en-US" dirty="0" smtClean="0"/>
              <a:t>VS 4b</a:t>
            </a:r>
            <a:endParaRPr lang="en-US" dirty="0"/>
          </a:p>
        </p:txBody>
      </p:sp>
      <p:pic>
        <p:nvPicPr>
          <p:cNvPr id="84994" name="Picture 2" descr="http://4.bp.blogspot.com/-7J2uOo3nG7A/TkQ_kXYqlAI/AAAAAAAAAXk/fg7s6NA_bRU/s1600/Colonial+F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"/>
            <a:ext cx="4229100" cy="2816581"/>
          </a:xfrm>
          <a:prstGeom prst="rect">
            <a:avLst/>
          </a:prstGeom>
          <a:noFill/>
        </p:spPr>
      </p:pic>
      <p:pic>
        <p:nvPicPr>
          <p:cNvPr id="84996" name="Picture 4" descr="http://www.genxrising.com/uploaded_images/Bruton-Parish-Church-1-723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3235579" cy="2701925"/>
          </a:xfrm>
          <a:prstGeom prst="rect">
            <a:avLst/>
          </a:prstGeom>
          <a:noFill/>
        </p:spPr>
      </p:pic>
      <p:pic>
        <p:nvPicPr>
          <p:cNvPr id="84998" name="Picture 6" descr="http://www.wunderground.com/data/wximagenew/k/kathydee/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962400"/>
            <a:ext cx="3272367" cy="245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and Differences?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667" y="1295400"/>
            <a:ext cx="5376333" cy="40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512762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9407"/>
            <a:ext cx="8686799" cy="658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3999" cy="693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and Differences?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136" y="2404714"/>
            <a:ext cx="5875864" cy="445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471457" cy="33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9408"/>
            <a:ext cx="8991599" cy="68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95"/>
            <a:ext cx="9143999" cy="693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and Differences?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5690905" cy="431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709" y="1371600"/>
            <a:ext cx="4069291" cy="30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Immigrants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migrated (traveled from an old place to a </a:t>
            </a:r>
            <a:r>
              <a:rPr lang="en-US" b="1" u="sng" dirty="0" smtClean="0"/>
              <a:t>new</a:t>
            </a:r>
            <a:r>
              <a:rPr lang="en-US" dirty="0" smtClean="0"/>
              <a:t> place for a </a:t>
            </a:r>
            <a:r>
              <a:rPr lang="en-US" b="1" u="sng" dirty="0" smtClean="0"/>
              <a:t>better</a:t>
            </a:r>
            <a:r>
              <a:rPr lang="en-US" dirty="0" smtClean="0"/>
              <a:t> life)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8439478" cy="40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77231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419600" cy="1143000"/>
          </a:xfrm>
        </p:spPr>
        <p:txBody>
          <a:bodyPr/>
          <a:lstStyle/>
          <a:p>
            <a:r>
              <a:rPr lang="en-US" sz="5200" dirty="0" smtClean="0">
                <a:latin typeface="Blackadder ITC" pitchFamily="82" charset="0"/>
              </a:rPr>
              <a:t>English</a:t>
            </a:r>
            <a:endParaRPr lang="en-US" sz="5200" dirty="0"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95800" cy="4525963"/>
          </a:xfrm>
        </p:spPr>
        <p:txBody>
          <a:bodyPr/>
          <a:lstStyle/>
          <a:p>
            <a:r>
              <a:rPr lang="en-US" dirty="0" smtClean="0"/>
              <a:t>And other </a:t>
            </a:r>
            <a:r>
              <a:rPr lang="en-US" b="1" u="sng" dirty="0" smtClean="0"/>
              <a:t>Europeans</a:t>
            </a:r>
            <a:r>
              <a:rPr lang="en-US" dirty="0" smtClean="0"/>
              <a:t> settled primarily in the </a:t>
            </a:r>
            <a:r>
              <a:rPr lang="en-US" b="1" u="sng" dirty="0" smtClean="0"/>
              <a:t>Coastal Plain </a:t>
            </a:r>
            <a:r>
              <a:rPr lang="en-US" dirty="0" smtClean="0"/>
              <a:t>(Tidewater) and Piedmont regions.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They came for </a:t>
            </a:r>
            <a:r>
              <a:rPr lang="en-US" sz="3000" b="1" u="sng" dirty="0" smtClean="0"/>
              <a:t>economic venture</a:t>
            </a:r>
            <a:r>
              <a:rPr lang="en-US" sz="3000" dirty="0" smtClean="0"/>
              <a:t> (power and money)</a:t>
            </a:r>
            <a:r>
              <a:rPr lang="en-US" sz="3000" dirty="0" smtClean="0">
                <a:sym typeface="Wingdings" pitchFamily="2" charset="2"/>
              </a:rPr>
              <a:t> Jamestown.</a:t>
            </a:r>
            <a:endParaRPr lang="en-US" sz="3000" dirty="0"/>
          </a:p>
        </p:txBody>
      </p:sp>
      <p:pic>
        <p:nvPicPr>
          <p:cNvPr id="6" name="Picture 5" descr="james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1239" y="0"/>
            <a:ext cx="4922762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77231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Comic Sans MS" pitchFamily="66" charset="0"/>
              </a:rPr>
              <a:t>Germans and Scots-Irish</a:t>
            </a:r>
            <a:endParaRPr lang="en-US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Settled primarily in the </a:t>
            </a:r>
            <a:r>
              <a:rPr lang="en-US" b="1" u="sng" dirty="0" smtClean="0"/>
              <a:t>Shenandoah</a:t>
            </a:r>
            <a:r>
              <a:rPr lang="en-US" dirty="0" smtClean="0"/>
              <a:t> </a:t>
            </a:r>
            <a:r>
              <a:rPr lang="en-US" b="1" u="sng" dirty="0" smtClean="0"/>
              <a:t>Valley</a:t>
            </a:r>
            <a:r>
              <a:rPr lang="en-US" dirty="0" smtClean="0"/>
              <a:t>, which was along the migration route.</a:t>
            </a:r>
          </a:p>
          <a:p>
            <a:r>
              <a:rPr lang="en-US" dirty="0" smtClean="0"/>
              <a:t>They came to </a:t>
            </a:r>
            <a:r>
              <a:rPr lang="en-US" b="1" u="sng" dirty="0" smtClean="0"/>
              <a:t>farm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249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culture?</a:t>
            </a:r>
            <a:endParaRPr lang="en-US" dirty="0"/>
          </a:p>
        </p:txBody>
      </p:sp>
      <p:pic>
        <p:nvPicPr>
          <p:cNvPr id="15363" name="Picture 3" descr="C:\Documents and Settings\hoberlan\Local Settings\Temporary Internet Files\Content.IE5\0AZUWRU1\MC900445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14400"/>
            <a:ext cx="2538222" cy="2318737"/>
          </a:xfrm>
          <a:prstGeom prst="rect">
            <a:avLst/>
          </a:prstGeom>
          <a:noFill/>
        </p:spPr>
      </p:pic>
      <p:pic>
        <p:nvPicPr>
          <p:cNvPr id="15364" name="Picture 4" descr="C:\Documents and Settings\hoberlan\Local Settings\Temporary Internet Files\Content.IE5\07H60Z44\MC9004459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1559052" cy="1714500"/>
          </a:xfrm>
          <a:prstGeom prst="rect">
            <a:avLst/>
          </a:prstGeom>
          <a:noFill/>
        </p:spPr>
      </p:pic>
      <p:pic>
        <p:nvPicPr>
          <p:cNvPr id="15365" name="Picture 5" descr="C:\Documents and Settings\hoberlan\Local Settings\Temporary Internet Files\Content.IE5\SXETVUO8\MC900445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1415187" cy="3604825"/>
          </a:xfrm>
          <a:prstGeom prst="rect">
            <a:avLst/>
          </a:prstGeom>
          <a:noFill/>
        </p:spPr>
      </p:pic>
      <p:pic>
        <p:nvPicPr>
          <p:cNvPr id="15368" name="Picture 8" descr="C:\Documents and Settings\hoberlan\Local Settings\Temporary Internet Files\Content.IE5\PHPUH7IB\MC90043978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733800"/>
            <a:ext cx="2743200" cy="2743200"/>
          </a:xfrm>
          <a:prstGeom prst="rect">
            <a:avLst/>
          </a:prstGeom>
          <a:noFill/>
        </p:spPr>
      </p:pic>
      <p:pic>
        <p:nvPicPr>
          <p:cNvPr id="15369" name="Picture 9" descr="C:\Documents and Settings\hoberlan\Local Settings\Temporary Internet Files\Content.IE5\SXETVUO8\MC90014095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524000"/>
            <a:ext cx="3266509" cy="2677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Africans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settled primarily in the </a:t>
            </a:r>
            <a:r>
              <a:rPr lang="en-US" b="1" u="sng" dirty="0" smtClean="0"/>
              <a:t>Coastal Plain </a:t>
            </a:r>
            <a:r>
              <a:rPr lang="en-US" dirty="0" smtClean="0"/>
              <a:t>(Tidewater) and Piedmont regions, where </a:t>
            </a:r>
            <a:r>
              <a:rPr lang="en-US" b="1" u="sng" dirty="0" smtClean="0"/>
              <a:t>tobacco</a:t>
            </a:r>
            <a:r>
              <a:rPr lang="en-US" dirty="0" smtClean="0"/>
              <a:t> agriculture required a great deal of labor.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790" y="3124200"/>
            <a:ext cx="622921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Tobacco barn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pic>
        <p:nvPicPr>
          <p:cNvPr id="29700" name="Picture 4" descr="http://public.gettysburg.edu/~tshannon/hist106web/Caribbean/tobacco%20cultiv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2743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Africans came </a:t>
            </a:r>
            <a:r>
              <a:rPr lang="en-US" b="1" u="sng" dirty="0" smtClean="0"/>
              <a:t>against their will</a:t>
            </a:r>
            <a:r>
              <a:rPr lang="en-US" dirty="0" smtClean="0"/>
              <a:t> to grow tobacco on </a:t>
            </a:r>
            <a:r>
              <a:rPr lang="en-US" b="1" u="sng" dirty="0" smtClean="0"/>
              <a:t>other</a:t>
            </a:r>
            <a:r>
              <a:rPr lang="en-US" dirty="0" smtClean="0"/>
              <a:t> peoples’ plantations.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5077" y="3513984"/>
            <a:ext cx="5578923" cy="33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Slave Quarters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4481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81350"/>
            <a:ext cx="77231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Prior</a:t>
            </a:r>
            <a:r>
              <a:rPr lang="en-US" dirty="0" smtClean="0"/>
              <a:t> (before) to the arrival of the settlers, American Indians lived </a:t>
            </a:r>
            <a:r>
              <a:rPr lang="en-US" b="1" u="sng" dirty="0" smtClean="0"/>
              <a:t>throughout</a:t>
            </a:r>
            <a:r>
              <a:rPr lang="en-US" dirty="0" smtClean="0"/>
              <a:t> Virginia.</a:t>
            </a:r>
          </a:p>
          <a:p>
            <a:r>
              <a:rPr lang="en-US" b="1" u="sng" dirty="0" smtClean="0"/>
              <a:t>After</a:t>
            </a:r>
            <a:r>
              <a:rPr lang="en-US" dirty="0" smtClean="0"/>
              <a:t> the settlers arrived, most were forced </a:t>
            </a:r>
            <a:r>
              <a:rPr lang="en-US" b="1" u="sng" dirty="0" smtClean="0"/>
              <a:t>inland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living in new areas caused people to </a:t>
            </a:r>
            <a:r>
              <a:rPr lang="en-US" b="1" u="sng" dirty="0" smtClean="0"/>
              <a:t>adapt</a:t>
            </a:r>
            <a:r>
              <a:rPr lang="en-US" dirty="0" smtClean="0"/>
              <a:t> old customs to their new environment.</a:t>
            </a:r>
            <a:endParaRPr lang="en-US" dirty="0"/>
          </a:p>
        </p:txBody>
      </p:sp>
      <p:pic>
        <p:nvPicPr>
          <p:cNvPr id="62466" name="Picture 2" descr="http://nature.berkeley.edu/departments/espm/env-hist/espm160/assignments/cumberland/images/Boone%20pano%20from%20NPS%2012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2771489"/>
            <a:ext cx="5562600" cy="408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Colonial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Whenever people settle an area, they change the culture and landscape to reflect their </a:t>
            </a:r>
            <a:r>
              <a:rPr lang="en-US" b="1" u="sng" dirty="0" smtClean="0"/>
              <a:t>beliefs</a:t>
            </a:r>
            <a:r>
              <a:rPr lang="en-US" dirty="0" smtClean="0"/>
              <a:t>, </a:t>
            </a:r>
            <a:r>
              <a:rPr lang="en-US" b="1" u="sng" dirty="0" smtClean="0"/>
              <a:t>customs</a:t>
            </a:r>
            <a:r>
              <a:rPr lang="en-US" dirty="0" smtClean="0"/>
              <a:t>, and </a:t>
            </a:r>
            <a:r>
              <a:rPr lang="en-US" b="1" u="sng" dirty="0" smtClean="0"/>
              <a:t>architecture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7" name="Picture 1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743200"/>
            <a:ext cx="2209800" cy="1760917"/>
          </a:xfrm>
          <a:prstGeom prst="rect">
            <a:avLst/>
          </a:prstGeom>
          <a:noFill/>
        </p:spPr>
      </p:pic>
      <p:pic>
        <p:nvPicPr>
          <p:cNvPr id="14339" name="Picture 3" descr="C:\Documents and Settings\hoberlan\Local Settings\Temporary Internet Files\Content.IE5\0AZUWRU1\MP9004402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1955121" cy="2924861"/>
          </a:xfrm>
          <a:prstGeom prst="rect">
            <a:avLst/>
          </a:prstGeom>
          <a:noFill/>
        </p:spPr>
      </p:pic>
      <p:pic>
        <p:nvPicPr>
          <p:cNvPr id="14340" name="Picture 4" descr="C:\Documents and Settings\hoberlan\Local Settings\Temporary Internet Files\Content.IE5\PHPUH7IB\MP90040957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76600"/>
            <a:ext cx="3901440" cy="312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5516562"/>
          </a:xfrm>
        </p:spPr>
        <p:txBody>
          <a:bodyPr>
            <a:normAutofit/>
          </a:bodyPr>
          <a:lstStyle/>
          <a:p>
            <a:r>
              <a:rPr lang="en-US" dirty="0" smtClean="0"/>
              <a:t>What are beliefs?</a:t>
            </a:r>
            <a:br>
              <a:rPr lang="en-US" dirty="0" smtClean="0"/>
            </a:br>
            <a:r>
              <a:rPr lang="en-US" sz="4000" i="1" dirty="0" smtClean="0"/>
              <a:t>What someone feels is </a:t>
            </a:r>
            <a:r>
              <a:rPr lang="en-US" sz="4000" b="1" i="1" u="sng" dirty="0" smtClean="0"/>
              <a:t>true</a:t>
            </a:r>
            <a:r>
              <a:rPr lang="en-US" sz="4000" b="1" i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are customs?</a:t>
            </a:r>
            <a:br>
              <a:rPr lang="en-US" dirty="0" smtClean="0"/>
            </a:br>
            <a:r>
              <a:rPr lang="en-US" sz="4000" i="1" dirty="0" smtClean="0"/>
              <a:t>People’s </a:t>
            </a:r>
            <a:r>
              <a:rPr lang="en-US" sz="4000" b="1" i="1" u="sng" dirty="0" smtClean="0"/>
              <a:t>traditions</a:t>
            </a:r>
            <a:r>
              <a:rPr lang="en-US" sz="4000" b="1" i="1" dirty="0" smtClean="0"/>
              <a:t>.</a:t>
            </a:r>
            <a:endParaRPr lang="en-US" sz="4000" b="1" i="1" dirty="0"/>
          </a:p>
        </p:txBody>
      </p:sp>
      <p:pic>
        <p:nvPicPr>
          <p:cNvPr id="13314" name="Picture 2" descr="http://interiordesignideal.com/wp-content/uploads/2011/12/Pictures-of-Decorated-Christmas-T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98742"/>
            <a:ext cx="3200400" cy="3959258"/>
          </a:xfrm>
          <a:prstGeom prst="rect">
            <a:avLst/>
          </a:prstGeom>
          <a:noFill/>
        </p:spPr>
      </p:pic>
      <p:pic>
        <p:nvPicPr>
          <p:cNvPr id="13315" name="Picture 3" descr="C:\Documents and Settings\hoberlan\Local Settings\Temporary Internet Files\Content.IE5\PHPUH7IB\MC9000480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1313078" cy="188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</a:t>
            </a:r>
            <a:r>
              <a:rPr lang="en-US" b="1" u="sng" dirty="0" smtClean="0"/>
              <a:t>buildings</a:t>
            </a:r>
            <a:r>
              <a:rPr lang="en-US" dirty="0" smtClean="0"/>
              <a:t> are designed.</a:t>
            </a:r>
          </a:p>
          <a:p>
            <a:endParaRPr lang="en-US" dirty="0"/>
          </a:p>
          <a:p>
            <a:r>
              <a:rPr lang="en-US" dirty="0" smtClean="0"/>
              <a:t>Examples of architecture that reflect different cultures include:</a:t>
            </a:r>
          </a:p>
          <a:p>
            <a:pPr lvl="1"/>
            <a:r>
              <a:rPr lang="en-US" b="1" u="sng" dirty="0" smtClean="0"/>
              <a:t>Barns</a:t>
            </a:r>
          </a:p>
          <a:p>
            <a:pPr lvl="1"/>
            <a:r>
              <a:rPr lang="en-US" b="1" u="sng" dirty="0" smtClean="0"/>
              <a:t>Homes</a:t>
            </a:r>
          </a:p>
          <a:p>
            <a:pPr lvl="1"/>
            <a:r>
              <a:rPr lang="en-US" dirty="0" smtClean="0"/>
              <a:t>Places of worship (e.g. </a:t>
            </a:r>
            <a:r>
              <a:rPr lang="en-US" b="1" u="sng" dirty="0" smtClean="0"/>
              <a:t>churches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377184"/>
            <a:ext cx="2290293" cy="32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1524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3232" y="228600"/>
            <a:ext cx="293076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names reflecting culture: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 smtClean="0"/>
              <a:t>English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u="sng" dirty="0" smtClean="0">
                <a:sym typeface="Wingdings" pitchFamily="2" charset="2"/>
              </a:rPr>
              <a:t>Richmond</a:t>
            </a:r>
            <a:endParaRPr lang="en-US" b="1" u="sng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American Indian  </a:t>
            </a:r>
            <a:r>
              <a:rPr lang="en-US" b="1" u="sng" dirty="0" smtClean="0">
                <a:sym typeface="Wingdings" pitchFamily="2" charset="2"/>
              </a:rPr>
              <a:t>Roanoke</a:t>
            </a: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6890" y="1999864"/>
            <a:ext cx="6187110" cy="485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590800" y="1905000"/>
            <a:ext cx="4724400" cy="2438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3886200"/>
            <a:ext cx="3200400" cy="1066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4604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9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281</TotalTime>
  <Words>239</Words>
  <Application>Microsoft Office PowerPoint</Application>
  <PresentationFormat>On-screen Show (4:3)</PresentationFormat>
  <Paragraphs>38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Cultural Landscapes</vt:lpstr>
      <vt:lpstr>What is a culture?</vt:lpstr>
      <vt:lpstr>Culture of Colonial Virginia</vt:lpstr>
      <vt:lpstr>What are beliefs? What someone feels is true.   What are customs? People’s traditions.</vt:lpstr>
      <vt:lpstr>Architecture</vt:lpstr>
      <vt:lpstr>Place names reflecting culture:</vt:lpstr>
      <vt:lpstr>Slide 7</vt:lpstr>
      <vt:lpstr>Slide 8</vt:lpstr>
      <vt:lpstr>Slide 9</vt:lpstr>
      <vt:lpstr>Similarities and Differences?</vt:lpstr>
      <vt:lpstr>Slide 11</vt:lpstr>
      <vt:lpstr>Slide 12</vt:lpstr>
      <vt:lpstr>Similarities and Differences?</vt:lpstr>
      <vt:lpstr>Slide 14</vt:lpstr>
      <vt:lpstr>Slide 15</vt:lpstr>
      <vt:lpstr>Similarities and Differences?</vt:lpstr>
      <vt:lpstr>Immigrants: migrated (traveled from an old place to a new place for a better life)</vt:lpstr>
      <vt:lpstr>English</vt:lpstr>
      <vt:lpstr>Germans and Scots-Irish</vt:lpstr>
      <vt:lpstr>Africans</vt:lpstr>
      <vt:lpstr>Africans</vt:lpstr>
      <vt:lpstr>American Indians</vt:lpstr>
      <vt:lpstr>Migration </vt:lpstr>
    </vt:vector>
  </TitlesOfParts>
  <Company>LCPS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Landscapes</dc:title>
  <dc:creator>LCPS</dc:creator>
  <cp:lastModifiedBy>Hewlett-Packard Company</cp:lastModifiedBy>
  <cp:revision>28</cp:revision>
  <dcterms:created xsi:type="dcterms:W3CDTF">2012-01-03T17:08:43Z</dcterms:created>
  <dcterms:modified xsi:type="dcterms:W3CDTF">2017-07-23T19:23:27Z</dcterms:modified>
</cp:coreProperties>
</file>